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29"/>
  </p:notesMasterIdLst>
  <p:handoutMasterIdLst>
    <p:handoutMasterId r:id="rId30"/>
  </p:handoutMasterIdLst>
  <p:sldIdLst>
    <p:sldId id="378" r:id="rId2"/>
    <p:sldId id="380" r:id="rId3"/>
    <p:sldId id="420" r:id="rId4"/>
    <p:sldId id="381" r:id="rId5"/>
    <p:sldId id="424" r:id="rId6"/>
    <p:sldId id="417" r:id="rId7"/>
    <p:sldId id="425" r:id="rId8"/>
    <p:sldId id="426" r:id="rId9"/>
    <p:sldId id="427" r:id="rId10"/>
    <p:sldId id="428" r:id="rId11"/>
    <p:sldId id="429" r:id="rId12"/>
    <p:sldId id="430" r:id="rId13"/>
    <p:sldId id="416" r:id="rId14"/>
    <p:sldId id="431" r:id="rId15"/>
    <p:sldId id="446" r:id="rId16"/>
    <p:sldId id="444" r:id="rId17"/>
    <p:sldId id="482" r:id="rId18"/>
    <p:sldId id="445" r:id="rId19"/>
    <p:sldId id="480" r:id="rId20"/>
    <p:sldId id="481" r:id="rId21"/>
    <p:sldId id="449" r:id="rId22"/>
    <p:sldId id="450" r:id="rId23"/>
    <p:sldId id="396" r:id="rId24"/>
    <p:sldId id="421" r:id="rId25"/>
    <p:sldId id="422" r:id="rId26"/>
    <p:sldId id="423" r:id="rId27"/>
    <p:sldId id="411" r:id="rId28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381"/>
            <p14:sldId id="424"/>
            <p14:sldId id="417"/>
            <p14:sldId id="425"/>
            <p14:sldId id="426"/>
            <p14:sldId id="427"/>
            <p14:sldId id="428"/>
            <p14:sldId id="429"/>
            <p14:sldId id="430"/>
            <p14:sldId id="416"/>
            <p14:sldId id="431"/>
            <p14:sldId id="446"/>
            <p14:sldId id="444"/>
            <p14:sldId id="482"/>
            <p14:sldId id="445"/>
            <p14:sldId id="480"/>
            <p14:sldId id="481"/>
            <p14:sldId id="449"/>
            <p14:sldId id="450"/>
            <p14:sldId id="396"/>
            <p14:sldId id="421"/>
            <p14:sldId id="422"/>
            <p14:sldId id="423"/>
            <p14:sldId id="4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28" autoAdjust="0"/>
    <p:restoredTop sz="93891" autoAdjust="0"/>
  </p:normalViewPr>
  <p:slideViewPr>
    <p:cSldViewPr snapToGrid="0" snapToObjects="1">
      <p:cViewPr varScale="1">
        <p:scale>
          <a:sx n="68" d="100"/>
          <a:sy n="68" d="100"/>
        </p:scale>
        <p:origin x="480" y="56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jer\Dropbox%20(IRIS%20Group)\IRIS%20Group%20Team%20Folder\Igangv&#230;rende%20projekter\Aalborg%20Universitet%20-%20effekter%20af%20samarbejde\Data\Registerdata\Databehandling%20-%20Aalborg%20-%20FoUoI%20samarbejd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Kommercial!$A$81</c:f>
              <c:strCache>
                <c:ptCount val="1"/>
                <c:pt idx="0">
                  <c:v>Aalborg University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Kommercial!$B$81:$Q$81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7</c:v>
                </c:pt>
                <c:pt idx="6">
                  <c:v>14</c:v>
                </c:pt>
                <c:pt idx="7">
                  <c:v>37</c:v>
                </c:pt>
                <c:pt idx="8">
                  <c:v>18</c:v>
                </c:pt>
                <c:pt idx="9">
                  <c:v>21</c:v>
                </c:pt>
                <c:pt idx="10">
                  <c:v>35</c:v>
                </c:pt>
                <c:pt idx="11">
                  <c:v>23</c:v>
                </c:pt>
                <c:pt idx="12">
                  <c:v>27</c:v>
                </c:pt>
                <c:pt idx="13">
                  <c:v>40</c:v>
                </c:pt>
                <c:pt idx="14">
                  <c:v>50</c:v>
                </c:pt>
                <c:pt idx="15">
                  <c:v>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A8-453D-A384-60D1597DE355}"/>
            </c:ext>
          </c:extLst>
        </c:ser>
        <c:ser>
          <c:idx val="1"/>
          <c:order val="1"/>
          <c:tx>
            <c:strRef>
              <c:f>Kommercial!$A$82</c:f>
              <c:strCache>
                <c:ptCount val="1"/>
                <c:pt idx="0">
                  <c:v>Other universities in total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Kommercial!$B$82:$Q$82</c:f>
              <c:numCache>
                <c:formatCode>General</c:formatCode>
                <c:ptCount val="16"/>
                <c:pt idx="0">
                  <c:v>10</c:v>
                </c:pt>
                <c:pt idx="1">
                  <c:v>31</c:v>
                </c:pt>
                <c:pt idx="2">
                  <c:v>20</c:v>
                </c:pt>
                <c:pt idx="3">
                  <c:v>26</c:v>
                </c:pt>
                <c:pt idx="4">
                  <c:v>33</c:v>
                </c:pt>
                <c:pt idx="5">
                  <c:v>67</c:v>
                </c:pt>
                <c:pt idx="6">
                  <c:v>92</c:v>
                </c:pt>
                <c:pt idx="7">
                  <c:v>46</c:v>
                </c:pt>
                <c:pt idx="8">
                  <c:v>59</c:v>
                </c:pt>
                <c:pt idx="9">
                  <c:v>48</c:v>
                </c:pt>
                <c:pt idx="10">
                  <c:v>61</c:v>
                </c:pt>
                <c:pt idx="11">
                  <c:v>73</c:v>
                </c:pt>
                <c:pt idx="12">
                  <c:v>64</c:v>
                </c:pt>
                <c:pt idx="13">
                  <c:v>88</c:v>
                </c:pt>
                <c:pt idx="14">
                  <c:v>60</c:v>
                </c:pt>
                <c:pt idx="15">
                  <c:v>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5A8-453D-A384-60D1597DE3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842112"/>
        <c:axId val="32843648"/>
      </c:lineChart>
      <c:catAx>
        <c:axId val="3284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2843648"/>
        <c:crosses val="autoZero"/>
        <c:auto val="1"/>
        <c:lblAlgn val="ctr"/>
        <c:lblOffset val="100"/>
        <c:noMultiLvlLbl val="0"/>
      </c:catAx>
      <c:valAx>
        <c:axId val="32843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2842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2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84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45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65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19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32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60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9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63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65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03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80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11.png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1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endParaRPr lang="da-DK"/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2A246994-E9AE-409E-8199-EFA19A1F7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46" y="1318437"/>
            <a:ext cx="5371816" cy="4132635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Perturb &amp; Observe technique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1219179" y="5440465"/>
            <a:ext cx="40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P-V curve from a PV panel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/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spc="300" dirty="0"/>
                  <a:t>1. Power </a:t>
                </a:r>
                <a:r>
                  <a:rPr lang="de-DE" sz="2000" b="1" spc="300" dirty="0" err="1"/>
                  <a:t>evalution</a:t>
                </a:r>
                <a:endParaRPr lang="de-DE" sz="2000" spc="300" dirty="0"/>
              </a:p>
              <a:p>
                <a:endParaRPr lang="de-DE" sz="2000" spc="300" dirty="0"/>
              </a:p>
              <a:p>
                <a:r>
                  <a:rPr lang="de-DE" sz="2000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&gt;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to</a:t>
                </a:r>
                <a:r>
                  <a:rPr lang="de-DE" sz="2000" spc="300" dirty="0"/>
                  <a:t> MPP</a:t>
                </a:r>
              </a:p>
              <a:p>
                <a:endParaRPr lang="de-DE" sz="2000" b="1" spc="300" dirty="0"/>
              </a:p>
              <a:p>
                <a:r>
                  <a:rPr lang="de-DE" sz="2000" b="1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&lt;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2000" b="0" i="0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away</a:t>
                </a:r>
                <a:r>
                  <a:rPr lang="de-DE" sz="2000" spc="300" dirty="0"/>
                  <a:t> </a:t>
                </a:r>
                <a:r>
                  <a:rPr lang="de-DE" sz="2000" spc="300" dirty="0" err="1"/>
                  <a:t>from</a:t>
                </a:r>
                <a:r>
                  <a:rPr lang="de-DE" sz="2000" spc="300" dirty="0"/>
                  <a:t> MPP</a:t>
                </a:r>
              </a:p>
              <a:p>
                <a:endParaRPr lang="de-DE" sz="2000" spc="300" dirty="0"/>
              </a:p>
              <a:p>
                <a:r>
                  <a:rPr lang="de-DE" sz="2000" b="1" spc="300" dirty="0"/>
                  <a:t>2. </a:t>
                </a:r>
                <a:r>
                  <a:rPr lang="de-DE" sz="2000" b="1" spc="300" dirty="0" err="1"/>
                  <a:t>Voltage</a:t>
                </a:r>
                <a:r>
                  <a:rPr lang="de-DE" sz="2000" b="1" spc="300" dirty="0"/>
                  <a:t> </a:t>
                </a:r>
                <a:r>
                  <a:rPr lang="de-DE" sz="2000" b="1" spc="300" dirty="0" err="1"/>
                  <a:t>evalution</a:t>
                </a:r>
                <a:endParaRPr lang="de-DE" spc="300" dirty="0"/>
              </a:p>
              <a:p>
                <a:r>
                  <a:rPr lang="de-DE" spc="300" dirty="0"/>
                  <a:t>   </a:t>
                </a:r>
                <a:endParaRPr lang="en-US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blipFill>
                <a:blip r:embed="rId4"/>
                <a:stretch>
                  <a:fillRect l="-1098" t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681869" y="1535899"/>
            <a:ext cx="350875" cy="369332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948885"/>
                  </p:ext>
                </p:extLst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</a:t>
                          </a:r>
                          <a:r>
                            <a:rPr lang="de-DE" sz="2000" spc="300" dirty="0"/>
                            <a:t>&gt;</a:t>
                          </a:r>
                          <a:r>
                            <a:rPr lang="de-DE" sz="2000" b="1" spc="3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&gt;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948885"/>
                  </p:ext>
                </p:extLst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4545" r="-101187" b="-282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0595" t="-4545" r="-1488" b="-282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8" t="-80000" r="-201786" b="-1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8" t="-180000" r="-201786" b="-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E0090DC6-A346-4F74-9EBF-A4947A66A3BA}"/>
              </a:ext>
            </a:extLst>
          </p:cNvPr>
          <p:cNvSpPr/>
          <p:nvPr/>
        </p:nvSpPr>
        <p:spPr>
          <a:xfrm>
            <a:off x="7774482" y="2138250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BBE4234-1462-499E-AB57-CA0B71F9B00F}"/>
              </a:ext>
            </a:extLst>
          </p:cNvPr>
          <p:cNvSpPr/>
          <p:nvPr/>
        </p:nvSpPr>
        <p:spPr>
          <a:xfrm>
            <a:off x="7774482" y="2731085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Perturb &amp; Observe technique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540392" y="1535899"/>
            <a:ext cx="120485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pc="300" dirty="0"/>
              <a:t>Pro: </a:t>
            </a:r>
            <a:r>
              <a:rPr lang="en-US" b="1" spc="300" dirty="0"/>
              <a:t>required computing power  is low (simplest implementation)</a:t>
            </a:r>
            <a:endParaRPr lang="de-DE" b="1" spc="300" dirty="0"/>
          </a:p>
          <a:p>
            <a:endParaRPr lang="de-DE" b="1" spc="300" dirty="0"/>
          </a:p>
          <a:p>
            <a:endParaRPr lang="de-DE" b="1" spc="300" dirty="0"/>
          </a:p>
          <a:p>
            <a:endParaRPr lang="de-DE" b="1" spc="300" dirty="0"/>
          </a:p>
          <a:p>
            <a:r>
              <a:rPr lang="de-DE" b="1" spc="300" dirty="0"/>
              <a:t>Contra: </a:t>
            </a:r>
            <a:r>
              <a:rPr lang="en-US" b="1" spc="300" dirty="0"/>
              <a:t>algorithm oscillates around MPP with fix step </a:t>
            </a:r>
          </a:p>
          <a:p>
            <a:r>
              <a:rPr lang="de-DE" b="1" spc="300" dirty="0"/>
              <a:t>	   </a:t>
            </a:r>
            <a:r>
              <a:rPr lang="en-US" b="1" spc="300" dirty="0"/>
              <a:t>(simplest implementation)</a:t>
            </a:r>
            <a:endParaRPr lang="de-DE" b="1" spc="300" dirty="0"/>
          </a:p>
          <a:p>
            <a:endParaRPr lang="de-DE" b="1" spc="300" dirty="0"/>
          </a:p>
          <a:p>
            <a:endParaRPr lang="de-DE" spc="300" dirty="0"/>
          </a:p>
          <a:p>
            <a:r>
              <a:rPr lang="de-DE" spc="300" dirty="0"/>
              <a:t> 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40128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807765-B8CA-4F74-A6F8-DD5C8542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77" y="1107482"/>
            <a:ext cx="10330646" cy="4266916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2527271" y="5394943"/>
            <a:ext cx="713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Block diagram of the system including the MPPT</a:t>
            </a:r>
          </a:p>
        </p:txBody>
      </p:sp>
    </p:spTree>
    <p:extLst>
      <p:ext uri="{BB962C8B-B14F-4D97-AF65-F5344CB8AC3E}">
        <p14:creationId xmlns:p14="http://schemas.microsoft.com/office/powerpoint/2010/main" val="2317360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3305995-1B4E-4DC0-AD0A-FBBD9750C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592576"/>
            <a:ext cx="4290064" cy="4290064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898D8A45-8B04-461F-819E-58F6F5D0D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92" y="1519541"/>
            <a:ext cx="4512023" cy="4512023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975360" y="5960171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Add</a:t>
            </a:r>
            <a:r>
              <a:rPr lang="da-DK" dirty="0"/>
              <a:t> a </a:t>
            </a:r>
            <a:r>
              <a:rPr lang="da-DK" dirty="0" err="1"/>
              <a:t>nice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caption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have multiple </a:t>
            </a:r>
            <a:r>
              <a:rPr lang="da-DK" dirty="0" err="1"/>
              <a:t>figures</a:t>
            </a:r>
            <a:r>
              <a:rPr lang="da-DK" dirty="0"/>
              <a:t> at </a:t>
            </a:r>
            <a:r>
              <a:rPr lang="da-DK" dirty="0" err="1"/>
              <a:t>one</a:t>
            </a:r>
            <a:r>
              <a:rPr lang="da-DK" dirty="0"/>
              <a:t> slide</a:t>
            </a:r>
            <a:endParaRPr lang="en-US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7232707" y="5919805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make sure that they are better aligned than this…</a:t>
            </a:r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DC-DC Converter for PV Module</a:t>
            </a:r>
            <a:br>
              <a:rPr lang="en-US" dirty="0"/>
            </a:br>
            <a:r>
              <a:rPr lang="en-US" dirty="0"/>
              <a:t>Integration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Group 760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888562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</a:t>
            </a:r>
            <a:endParaRPr lang="da-DK" dirty="0">
              <a:solidFill>
                <a:srgbClr val="FF0000"/>
              </a:solidFill>
            </a:endParaRPr>
          </a:p>
        </p:txBody>
      </p:sp>
      <p:pic>
        <p:nvPicPr>
          <p:cNvPr id="13" name="Pladsholder til billede 12">
            <a:extLst>
              <a:ext uri="{FF2B5EF4-FFF2-40B4-BE49-F238E27FC236}">
                <a16:creationId xmlns:a16="http://schemas.microsoft.com/office/drawing/2014/main" id="{6BD6A36B-E3F9-4EE9-B0D3-E6B437842F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8" b="8968"/>
          <a:stretch>
            <a:fillRect/>
          </a:stretch>
        </p:blipFill>
        <p:spPr/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>MPPT Algorithm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206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3" y="370290"/>
            <a:ext cx="10206317" cy="1474385"/>
          </a:xfrm>
        </p:spPr>
        <p:txBody>
          <a:bodyPr/>
          <a:lstStyle/>
          <a:p>
            <a:r>
              <a:rPr lang="en-US" dirty="0"/>
              <a:t>Maximum power point (MPP)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3393790" y="5308268"/>
            <a:ext cx="5627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I-V and P-V curves of a generic solar panel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CA1E54-5002-450C-A545-59E3901D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272" y="1437810"/>
            <a:ext cx="6113456" cy="398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77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Perturb &amp; Observe technique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1219179" y="5440465"/>
            <a:ext cx="40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P-V curve from a PV panel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/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spc="300" dirty="0"/>
                  <a:t>1. Power </a:t>
                </a:r>
                <a:r>
                  <a:rPr lang="de-DE" sz="2000" b="1" spc="300" dirty="0" err="1"/>
                  <a:t>evalution</a:t>
                </a:r>
                <a:endParaRPr lang="de-DE" sz="2000" spc="300" dirty="0"/>
              </a:p>
              <a:p>
                <a:endParaRPr lang="de-DE" sz="2000" spc="300" dirty="0"/>
              </a:p>
              <a:p>
                <a:r>
                  <a:rPr lang="de-DE" sz="2000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&gt;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to</a:t>
                </a:r>
                <a:r>
                  <a:rPr lang="de-DE" sz="2000" spc="300" dirty="0"/>
                  <a:t> MPP</a:t>
                </a:r>
              </a:p>
              <a:p>
                <a:endParaRPr lang="de-DE" sz="2000" b="1" spc="300" dirty="0"/>
              </a:p>
              <a:p>
                <a:r>
                  <a:rPr lang="de-DE" sz="2000" b="1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&lt;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2000" b="0" i="0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away</a:t>
                </a:r>
                <a:r>
                  <a:rPr lang="de-DE" sz="2000" spc="300" dirty="0"/>
                  <a:t> </a:t>
                </a:r>
                <a:r>
                  <a:rPr lang="de-DE" sz="2000" spc="300" dirty="0" err="1"/>
                  <a:t>from</a:t>
                </a:r>
                <a:r>
                  <a:rPr lang="de-DE" sz="2000" spc="300" dirty="0"/>
                  <a:t> MPP</a:t>
                </a:r>
              </a:p>
              <a:p>
                <a:endParaRPr lang="de-DE" sz="2000" spc="300" dirty="0"/>
              </a:p>
              <a:p>
                <a:r>
                  <a:rPr lang="de-DE" sz="2000" b="1" spc="300" dirty="0"/>
                  <a:t>2. </a:t>
                </a:r>
                <a:r>
                  <a:rPr lang="de-DE" sz="2000" b="1" spc="300" dirty="0" err="1"/>
                  <a:t>Voltage</a:t>
                </a:r>
                <a:r>
                  <a:rPr lang="de-DE" sz="2000" b="1" spc="300" dirty="0"/>
                  <a:t> </a:t>
                </a:r>
                <a:r>
                  <a:rPr lang="de-DE" sz="2000" b="1" spc="300" dirty="0" err="1"/>
                  <a:t>evalution</a:t>
                </a:r>
                <a:endParaRPr lang="de-DE" spc="300" dirty="0"/>
              </a:p>
              <a:p>
                <a:r>
                  <a:rPr lang="de-DE" spc="300" dirty="0"/>
                  <a:t>   </a:t>
                </a:r>
                <a:endParaRPr lang="en-US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blipFill>
                <a:blip r:embed="rId4"/>
                <a:stretch>
                  <a:fillRect l="-1098" t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51981EC-A827-408F-A14E-6271795AEEC2}"/>
              </a:ext>
            </a:extLst>
          </p:cNvPr>
          <p:cNvGrpSpPr/>
          <p:nvPr/>
        </p:nvGrpSpPr>
        <p:grpSpPr>
          <a:xfrm>
            <a:off x="548746" y="1318437"/>
            <a:ext cx="5371816" cy="4132635"/>
            <a:chOff x="548746" y="1318437"/>
            <a:chExt cx="5371816" cy="4132635"/>
          </a:xfrm>
        </p:grpSpPr>
        <p:pic>
          <p:nvPicPr>
            <p:cNvPr id="13" name="Grafik 12" descr="Ein Bild, das Text enthält.&#10;&#10;Mit hoher Zuverlässigkeit generierte Beschreibung">
              <a:extLst>
                <a:ext uri="{FF2B5EF4-FFF2-40B4-BE49-F238E27FC236}">
                  <a16:creationId xmlns:a16="http://schemas.microsoft.com/office/drawing/2014/main" id="{2A246994-E9AE-409E-8199-EFA19A1F7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" y="1318437"/>
              <a:ext cx="5371816" cy="4132635"/>
            </a:xfrm>
            <a:prstGeom prst="rect">
              <a:avLst/>
            </a:prstGeom>
          </p:spPr>
        </p:pic>
        <p:sp>
          <p:nvSpPr>
            <p:cNvPr id="14" name="Multiplikationszeichen 13">
              <a:extLst>
                <a:ext uri="{FF2B5EF4-FFF2-40B4-BE49-F238E27FC236}">
                  <a16:creationId xmlns:a16="http://schemas.microsoft.com/office/drawing/2014/main" id="{0D0F4732-D839-4786-AC4A-FAA937AA32A4}"/>
                </a:ext>
              </a:extLst>
            </p:cNvPr>
            <p:cNvSpPr/>
            <p:nvPr/>
          </p:nvSpPr>
          <p:spPr>
            <a:xfrm>
              <a:off x="4681869" y="1535899"/>
              <a:ext cx="350875" cy="369332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</a:t>
                          </a:r>
                          <a:r>
                            <a:rPr lang="de-DE" sz="2000" spc="300" dirty="0"/>
                            <a:t>&gt;</a:t>
                          </a:r>
                          <a:r>
                            <a:rPr lang="de-DE" sz="2000" b="1" spc="3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&gt;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948885"/>
                  </p:ext>
                </p:extLst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4545" r="-101187" b="-282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0595" t="-4545" r="-1488" b="-282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8" t="-80000" r="-201786" b="-1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8" t="-180000" r="-201786" b="-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E0090DC6-A346-4F74-9EBF-A4947A66A3BA}"/>
              </a:ext>
            </a:extLst>
          </p:cNvPr>
          <p:cNvSpPr/>
          <p:nvPr/>
        </p:nvSpPr>
        <p:spPr>
          <a:xfrm>
            <a:off x="7774482" y="2138250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BBE4234-1462-499E-AB57-CA0B71F9B00F}"/>
              </a:ext>
            </a:extLst>
          </p:cNvPr>
          <p:cNvSpPr/>
          <p:nvPr/>
        </p:nvSpPr>
        <p:spPr>
          <a:xfrm>
            <a:off x="7774482" y="2731085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037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807765-B8CA-4F74-A6F8-DD5C8542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77" y="1107482"/>
            <a:ext cx="10330646" cy="4266916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18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2527271" y="5394943"/>
            <a:ext cx="713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Block diagram of the system including the MPPT</a:t>
            </a:r>
          </a:p>
        </p:txBody>
      </p:sp>
    </p:spTree>
    <p:extLst>
      <p:ext uri="{BB962C8B-B14F-4D97-AF65-F5344CB8AC3E}">
        <p14:creationId xmlns:p14="http://schemas.microsoft.com/office/powerpoint/2010/main" val="3263220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5964115" y="4855454"/>
            <a:ext cx="594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Top figure: </a:t>
            </a:r>
            <a:r>
              <a:rPr lang="en-US" sz="1600" dirty="0"/>
              <a:t>Conversion ratio for buck and boost modes.</a:t>
            </a:r>
          </a:p>
          <a:p>
            <a:r>
              <a:rPr lang="en-US" sz="1600" i="1" dirty="0"/>
              <a:t>Bottom figure: </a:t>
            </a:r>
            <a:r>
              <a:rPr lang="en-US" sz="1600" dirty="0"/>
              <a:t>Mapping of the </a:t>
            </a:r>
            <a:r>
              <a:rPr lang="es-ES" sz="1600" dirty="0"/>
              <a:t>control variable for mode decision.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/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𝑏𝑢𝑐𝑘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/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1 − </m:t>
                        </m:r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𝑜𝑜𝑠𝑡</m:t>
                            </m:r>
                          </m:sub>
                        </m:sSub>
                      </m:den>
                    </m:f>
                  </m:oMath>
                </a14:m>
                <a:endParaRPr lang="es-E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blipFill>
                <a:blip r:embed="rId4"/>
                <a:stretch>
                  <a:fillRect l="-3021" b="-128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/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s-ES" sz="1600" spc="300" dirty="0"/>
                  <a:t>Mapping </a:t>
                </a:r>
                <a:r>
                  <a:rPr lang="es-ES" sz="1600" spc="300" dirty="0" err="1"/>
                  <a:t>for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mode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decision</a:t>
                </a:r>
                <a:r>
                  <a:rPr lang="es-ES" sz="1600" spc="300" dirty="0"/>
                  <a:t>:</a:t>
                </a:r>
                <a:endParaRPr lang="da-DK" sz="1600" b="1" spc="300" dirty="0"/>
              </a:p>
              <a:p>
                <a:pPr rtl="0"/>
                <a:endParaRPr lang="da-DK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:r>
                  <a:rPr lang="en-GB" sz="1600" spc="300" dirty="0"/>
                  <a:t>&lt; 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Buck mode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14:m>
                  <m:oMath xmlns:m="http://schemas.openxmlformats.org/officeDocument/2006/math">
                    <m:r>
                      <a:rPr lang="en-GB" sz="160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1600" b="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Boost mode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blipFill>
                <a:blip r:embed="rId5"/>
                <a:stretch>
                  <a:fillRect l="-547" t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BD168E6B-0E53-42B2-8A2E-CBC3CD475CC9}"/>
              </a:ext>
            </a:extLst>
          </p:cNvPr>
          <p:cNvSpPr txBox="1"/>
          <p:nvPr/>
        </p:nvSpPr>
        <p:spPr>
          <a:xfrm>
            <a:off x="196913" y="5081548"/>
            <a:ext cx="506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300" dirty="0"/>
              <a:t>Incrementing </a:t>
            </a:r>
            <a:r>
              <a:rPr lang="es-ES" b="1" i="1" spc="300" dirty="0"/>
              <a:t>control variable</a:t>
            </a:r>
            <a:r>
              <a:rPr lang="es-ES" b="1" spc="300" dirty="0"/>
              <a:t> means decreasing PV voltage!</a:t>
            </a:r>
            <a:endParaRPr lang="da-DK" b="1" spc="3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03E0F8-22AB-4579-837A-30C04A998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137" y="129259"/>
            <a:ext cx="5947241" cy="446043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434C195-9C8B-4393-AEB1-B1A3173BCC9F}"/>
              </a:ext>
            </a:extLst>
          </p:cNvPr>
          <p:cNvSpPr/>
          <p:nvPr/>
        </p:nvSpPr>
        <p:spPr>
          <a:xfrm>
            <a:off x="9087440" y="4316313"/>
            <a:ext cx="772998" cy="273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95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/>
              <a:t>GENERAL GUIDELINES</a:t>
            </a:r>
          </a:p>
          <a:p>
            <a:pPr rtl="0"/>
            <a:r>
              <a:rPr lang="en-GB"/>
              <a:t>STUDENTS</a:t>
            </a:r>
          </a:p>
          <a:p>
            <a:pPr rtl="0"/>
            <a:r>
              <a:rPr lang="en-GB"/>
              <a:t>PBL</a:t>
            </a:r>
          </a:p>
          <a:p>
            <a:pPr rtl="0"/>
            <a:r>
              <a:rPr lang="en-GB"/>
              <a:t>RESEARCH AND RANKING</a:t>
            </a:r>
          </a:p>
          <a:p>
            <a:pPr rtl="0"/>
            <a:r>
              <a:rPr lang="en-GB"/>
              <a:t>BUSINESS COLLABORATION</a:t>
            </a:r>
          </a:p>
          <a:p>
            <a:pPr rtl="0"/>
            <a:r>
              <a:rPr lang="en-GB"/>
              <a:t>STRATEGY 2016-21</a:t>
            </a:r>
            <a:endParaRPr lang="da-DK" dirty="0"/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7251676" y="5312301"/>
            <a:ext cx="452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Finite</a:t>
            </a:r>
            <a:r>
              <a:rPr lang="es-ES" sz="1600" dirty="0"/>
              <a:t> </a:t>
            </a:r>
            <a:r>
              <a:rPr lang="es-ES" sz="1600" dirty="0" err="1"/>
              <a:t>state</a:t>
            </a:r>
            <a:r>
              <a:rPr lang="es-ES" sz="1600" dirty="0"/>
              <a:t> machine </a:t>
            </a:r>
            <a:r>
              <a:rPr lang="es-ES" sz="1600" dirty="0" err="1"/>
              <a:t>for</a:t>
            </a:r>
            <a:r>
              <a:rPr lang="es-ES" sz="1600" dirty="0"/>
              <a:t> P&amp;O </a:t>
            </a:r>
            <a:r>
              <a:rPr lang="es-ES" sz="1600" dirty="0" err="1"/>
              <a:t>algorithm</a:t>
            </a:r>
            <a:endParaRPr lang="en-US" sz="1600" dirty="0"/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3F490589-52DB-4CA8-9981-25171B93863D}"/>
              </a:ext>
            </a:extLst>
          </p:cNvPr>
          <p:cNvSpPr txBox="1"/>
          <p:nvPr/>
        </p:nvSpPr>
        <p:spPr>
          <a:xfrm>
            <a:off x="587373" y="4635476"/>
            <a:ext cx="6145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Problems</a:t>
            </a:r>
            <a:r>
              <a:rPr lang="es-ES" sz="1600" spc="300" dirty="0"/>
              <a:t>: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“If/else” structure difficult to find errors</a:t>
            </a:r>
          </a:p>
          <a:p>
            <a:pPr rtl="0"/>
            <a:r>
              <a:rPr lang="en-GB" sz="1600" spc="300" dirty="0"/>
              <a:t>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 Variable step required more complex code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98CDC0-2A80-41EE-94D4-0A3976E4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859" y="1125415"/>
            <a:ext cx="5222105" cy="4186886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EAA2A31-1D2A-4A6E-AE1B-EF3B5B6619CD}"/>
              </a:ext>
            </a:extLst>
          </p:cNvPr>
          <p:cNvGrpSpPr/>
          <p:nvPr/>
        </p:nvGrpSpPr>
        <p:grpSpPr>
          <a:xfrm>
            <a:off x="744581" y="1614099"/>
            <a:ext cx="4287705" cy="2825438"/>
            <a:chOff x="548746" y="1318437"/>
            <a:chExt cx="5371816" cy="4132635"/>
          </a:xfrm>
        </p:grpSpPr>
        <p:pic>
          <p:nvPicPr>
            <p:cNvPr id="14" name="Grafik 13" descr="Ein Bild, das Text enthält.&#10;&#10;Mit hoher Zuverlässigkeit generierte Beschreibung">
              <a:extLst>
                <a:ext uri="{FF2B5EF4-FFF2-40B4-BE49-F238E27FC236}">
                  <a16:creationId xmlns:a16="http://schemas.microsoft.com/office/drawing/2014/main" id="{BA8FEAC6-C493-478D-8800-561E6B6D9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" y="1318437"/>
              <a:ext cx="5371816" cy="4132635"/>
            </a:xfrm>
            <a:prstGeom prst="rect">
              <a:avLst/>
            </a:prstGeom>
          </p:spPr>
        </p:pic>
        <p:sp>
          <p:nvSpPr>
            <p:cNvPr id="15" name="Multiplikationszeichen 14">
              <a:extLst>
                <a:ext uri="{FF2B5EF4-FFF2-40B4-BE49-F238E27FC236}">
                  <a16:creationId xmlns:a16="http://schemas.microsoft.com/office/drawing/2014/main" id="{A469DC95-9B35-4BF1-81FB-C11415F0E783}"/>
                </a:ext>
              </a:extLst>
            </p:cNvPr>
            <p:cNvSpPr/>
            <p:nvPr/>
          </p:nvSpPr>
          <p:spPr>
            <a:xfrm>
              <a:off x="4681869" y="1535899"/>
              <a:ext cx="350875" cy="369332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0036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Buck Mode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579566" y="5383430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267767" y="5378510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79DFCB-EE96-4A41-9A1C-06B553051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" y="1286909"/>
            <a:ext cx="4050543" cy="40505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8830019-E78A-4292-AB44-BE098A70B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6909"/>
            <a:ext cx="4050543" cy="4050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/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=99.38%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/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=99.96%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322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22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71" y="294859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Boost Mode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442571" y="5178948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341643" y="512118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EAA4C6-CEF0-4B8E-B630-ACF2BB563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65" y="1255277"/>
            <a:ext cx="3923671" cy="39236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B1A49E-3D18-4417-BA03-EBF4C317E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36" y="1255276"/>
            <a:ext cx="3923672" cy="3923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/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=96.40%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/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=99.82%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145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01924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95361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27726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0672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dsholder til billede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Thank you for your attention</a:t>
            </a:r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/>
              <a:t>Questions?</a:t>
            </a:r>
          </a:p>
        </p:txBody>
      </p:sp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Introduction, </a:t>
            </a:r>
            <a:r>
              <a:rPr lang="en-GB" dirty="0">
                <a:solidFill>
                  <a:srgbClr val="FF0000"/>
                </a:solidFill>
              </a:rPr>
              <a:t>change random picture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ladsholder til billede 12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23528" y="0"/>
            <a:ext cx="4753232" cy="6858000"/>
          </a:xfr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AAU – KNOWLEDGE FOR THE WORLD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All degree programmes and research activities at Aalborg University are </a:t>
            </a:r>
            <a:r>
              <a:rPr lang="en-GB" sz="1600" b="1" spc="300" dirty="0"/>
              <a:t>problem and project-based</a:t>
            </a:r>
            <a:r>
              <a:rPr lang="en-GB" sz="1600" spc="300" dirty="0"/>
              <a:t> and have an </a:t>
            </a:r>
            <a:r>
              <a:rPr lang="en-GB" sz="1600" b="1" spc="300" dirty="0"/>
              <a:t>interdisciplinary</a:t>
            </a:r>
            <a:r>
              <a:rPr lang="en-GB" sz="1600" spc="300" dirty="0"/>
              <a:t> focus. 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Through strong interplay between staff and students and intense </a:t>
            </a:r>
            <a:r>
              <a:rPr lang="en-GB" sz="1600" b="1" spc="300" dirty="0"/>
              <a:t>collaboration</a:t>
            </a:r>
            <a:r>
              <a:rPr lang="en-GB" sz="1600" spc="300" dirty="0"/>
              <a:t> with public and private sectors, we offer degree programmes with a real-world approach and provide </a:t>
            </a:r>
            <a:r>
              <a:rPr lang="en-GB" sz="1600" b="1" spc="300" dirty="0"/>
              <a:t>world-class research</a:t>
            </a:r>
            <a:r>
              <a:rPr lang="en-GB" sz="1600" spc="300" dirty="0"/>
              <a:t>.</a:t>
            </a:r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This results in new insights, new solutions to societal challenges and </a:t>
            </a:r>
            <a:r>
              <a:rPr lang="en-GB" sz="1600" b="1" spc="300" dirty="0"/>
              <a:t>knowledge that changes the world</a:t>
            </a:r>
            <a:r>
              <a:rPr lang="en-GB" sz="1600" spc="3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5868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AAU – KNOWLEDGE FOR THE WORLD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All degree programmes and research activities at Aalborg University are </a:t>
            </a:r>
            <a:r>
              <a:rPr lang="en-GB" sz="1600" b="1" spc="300" dirty="0"/>
              <a:t>problem and project-based</a:t>
            </a:r>
            <a:r>
              <a:rPr lang="en-GB" sz="1600" spc="300" dirty="0"/>
              <a:t> and have an </a:t>
            </a:r>
            <a:r>
              <a:rPr lang="en-GB" sz="1600" b="1" spc="300" dirty="0"/>
              <a:t>interdisciplinary</a:t>
            </a:r>
            <a:r>
              <a:rPr lang="en-GB" sz="1600" spc="300" dirty="0"/>
              <a:t> focus. 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Through strong interplay between staff and students and intense </a:t>
            </a:r>
            <a:r>
              <a:rPr lang="en-GB" sz="1600" b="1" spc="300" dirty="0"/>
              <a:t>collaboration</a:t>
            </a:r>
            <a:r>
              <a:rPr lang="en-GB" sz="1600" spc="300" dirty="0"/>
              <a:t> with public and private sectors, we offer degree programmes with a real-world approach and provide </a:t>
            </a:r>
            <a:r>
              <a:rPr lang="en-GB" sz="1600" b="1" spc="300" dirty="0"/>
              <a:t>world-class research</a:t>
            </a:r>
            <a:r>
              <a:rPr lang="en-GB" sz="1600" spc="300" dirty="0"/>
              <a:t>.</a:t>
            </a:r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This results in new insights, new solutions to societal challenges and </a:t>
            </a:r>
            <a:r>
              <a:rPr lang="en-GB" sz="1600" b="1" spc="300" dirty="0"/>
              <a:t>knowledge that changes the world</a:t>
            </a:r>
            <a:r>
              <a:rPr lang="en-GB" sz="1600" spc="300" dirty="0"/>
              <a:t>. </a:t>
            </a:r>
          </a:p>
        </p:txBody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5523052"/>
              </p:ext>
            </p:extLst>
          </p:nvPr>
        </p:nvGraphicFramePr>
        <p:xfrm>
          <a:off x="6951944" y="2017361"/>
          <a:ext cx="4668555" cy="3469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143C0D65-504C-42D9-AE9E-CDCB6EEF5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298318"/>
              </p:ext>
            </p:extLst>
          </p:nvPr>
        </p:nvGraphicFramePr>
        <p:xfrm>
          <a:off x="2032000" y="2555819"/>
          <a:ext cx="81280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24792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holding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breath</a:t>
                      </a:r>
                      <a:r>
                        <a:rPr lang="da-DK" dirty="0"/>
                        <a:t> under </a:t>
                      </a:r>
                      <a:r>
                        <a:rPr lang="da-DK" dirty="0" err="1"/>
                        <a:t>water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without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criticizing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used</a:t>
                      </a:r>
                      <a:r>
                        <a:rPr lang="da-DK" dirty="0"/>
                        <a:t> for </a:t>
                      </a:r>
                      <a:r>
                        <a:rPr lang="da-DK" dirty="0" err="1"/>
                        <a:t>eating</a:t>
                      </a:r>
                      <a:r>
                        <a:rPr lang="da-DK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Thassilo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Aitor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19:57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331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096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Problem statement and objectives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587373" y="1844675"/>
            <a:ext cx="108319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pc="300" dirty="0"/>
              <a:t>How can a module integrated converter be designed to maximize </a:t>
            </a:r>
          </a:p>
          <a:p>
            <a:r>
              <a:rPr lang="en-US" sz="2000" b="1" i="1" spc="300" dirty="0"/>
              <a:t>the PV power generation under real conditions?</a:t>
            </a:r>
          </a:p>
          <a:p>
            <a:endParaRPr lang="de-DE" sz="1600" b="1" spc="300" dirty="0"/>
          </a:p>
          <a:p>
            <a:endParaRPr lang="de-DE" sz="1600" b="1" spc="300" dirty="0"/>
          </a:p>
          <a:p>
            <a:r>
              <a:rPr lang="en-US" b="1" spc="300" dirty="0"/>
              <a:t>Objectives: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Design a DC-DC converter for integration with a PV panel.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Implementation of an MPPT algorithm.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Hardware implementation of the MIC.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Test of the system and validation of the MIC.</a:t>
            </a:r>
            <a:endParaRPr lang="de-DE" spc="300" dirty="0"/>
          </a:p>
        </p:txBody>
      </p:sp>
    </p:spTree>
    <p:extLst>
      <p:ext uri="{BB962C8B-B14F-4D97-AF65-F5344CB8AC3E}">
        <p14:creationId xmlns:p14="http://schemas.microsoft.com/office/powerpoint/2010/main" val="3639924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System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6663932"/>
                  </p:ext>
                </p:extLst>
              </p:nvPr>
            </p:nvGraphicFramePr>
            <p:xfrm>
              <a:off x="457200" y="1489731"/>
              <a:ext cx="5757336" cy="29758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1832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865504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67597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Input of the converter</a:t>
                          </a:r>
                          <a:endParaRPr lang="en-US" sz="16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67597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67597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67597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67597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Output of the converter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7929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7929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7929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6663932"/>
                  </p:ext>
                </p:extLst>
              </p:nvPr>
            </p:nvGraphicFramePr>
            <p:xfrm>
              <a:off x="457200" y="1489731"/>
              <a:ext cx="5757336" cy="29758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1832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865504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67597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Input of the converter</a:t>
                          </a:r>
                          <a:endParaRPr lang="en-US" sz="16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675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1" t="-103279" r="-99789" b="-6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675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1" t="-206667" r="-99789" b="-52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675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1" t="-301639" r="-99789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67597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Output of the converter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792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1" t="-491935" r="-99789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792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1" t="-582540" r="-99789" b="-1063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792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1" t="-693548" r="-99789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 3">
                <a:extLst>
                  <a:ext uri="{FF2B5EF4-FFF2-40B4-BE49-F238E27FC236}">
                    <a16:creationId xmlns:a16="http://schemas.microsoft.com/office/drawing/2014/main" id="{FC21F96A-7452-4222-8B83-D6B27D8468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5498453"/>
                  </p:ext>
                </p:extLst>
              </p:nvPr>
            </p:nvGraphicFramePr>
            <p:xfrm>
              <a:off x="6318382" y="1489735"/>
              <a:ext cx="5731008" cy="29758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65504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865504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64480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2967547"/>
                      </a:ext>
                    </a:extLst>
                  </a:tr>
                  <a:tr h="364480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r>
                                  <a:rPr lang="de-DE" sz="16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de-DE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364480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r>
                                  <a:rPr lang="de-DE" sz="16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de-DE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𝑖𝑛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359705"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r>
                                  <a:rPr lang="de-DE" sz="16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de-DE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  <a:tr h="364480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specification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6621109"/>
                      </a:ext>
                    </a:extLst>
                  </a:tr>
                  <a:tr h="448308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4704809"/>
                      </a:ext>
                    </a:extLst>
                  </a:tr>
                  <a:tr h="448308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2091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 3">
                <a:extLst>
                  <a:ext uri="{FF2B5EF4-FFF2-40B4-BE49-F238E27FC236}">
                    <a16:creationId xmlns:a16="http://schemas.microsoft.com/office/drawing/2014/main" id="{FC21F96A-7452-4222-8B83-D6B27D8468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5498453"/>
                  </p:ext>
                </p:extLst>
              </p:nvPr>
            </p:nvGraphicFramePr>
            <p:xfrm>
              <a:off x="6318382" y="1489735"/>
              <a:ext cx="5731008" cy="29758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65504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865504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64480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2967547"/>
                      </a:ext>
                    </a:extLst>
                  </a:tr>
                  <a:tr h="3644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2" t="-105000" r="-100637" b="-6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3644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2" t="-205000" r="-100637" b="-5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3597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2" t="-310169" r="-100637" b="-4457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  <a:tr h="364480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specification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662110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470480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20918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87604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760263" cy="1474385"/>
          </a:xfrm>
        </p:spPr>
        <p:txBody>
          <a:bodyPr/>
          <a:lstStyle/>
          <a:p>
            <a:r>
              <a:rPr lang="en-US" dirty="0"/>
              <a:t>Selection of topology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3382685" y="537992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Non-inverting buck-boost converter</a:t>
            </a:r>
          </a:p>
        </p:txBody>
      </p:sp>
      <p:pic>
        <p:nvPicPr>
          <p:cNvPr id="7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470259E2-B953-4809-947B-5339D245E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256" y="1261875"/>
            <a:ext cx="7843485" cy="389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29908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0</TotalTime>
  <Words>759</Words>
  <Application>Microsoft Office PowerPoint</Application>
  <PresentationFormat>Breitbild</PresentationFormat>
  <Paragraphs>212</Paragraphs>
  <Slides>27</Slides>
  <Notes>14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3" baseType="lpstr">
      <vt:lpstr>Arial</vt:lpstr>
      <vt:lpstr>Calibri</vt:lpstr>
      <vt:lpstr>Cambria Math</vt:lpstr>
      <vt:lpstr>Montserrat Medium</vt:lpstr>
      <vt:lpstr>Wingdings</vt:lpstr>
      <vt:lpstr>AAU PowerPoint</vt:lpstr>
      <vt:lpstr>PowerPoint-Präsentation</vt:lpstr>
      <vt:lpstr>CONTENT</vt:lpstr>
      <vt:lpstr>Introduction, change random picture</vt:lpstr>
      <vt:lpstr>AAU – KNOWLEDGE FOR THE WORLD</vt:lpstr>
      <vt:lpstr>AAU – KNOWLEDGE FOR THE WORLD</vt:lpstr>
      <vt:lpstr>Time Management Table</vt:lpstr>
      <vt:lpstr>Problem statement and objectives</vt:lpstr>
      <vt:lpstr>System requirements</vt:lpstr>
      <vt:lpstr>Selection of topology</vt:lpstr>
      <vt:lpstr>Perturb &amp; Observe technique</vt:lpstr>
      <vt:lpstr>Perturb &amp; Observe technique</vt:lpstr>
      <vt:lpstr>Implementation</vt:lpstr>
      <vt:lpstr>Time Management Table</vt:lpstr>
      <vt:lpstr>DC-DC Converter for PV Module Integration</vt:lpstr>
      <vt:lpstr>Converter Design</vt:lpstr>
      <vt:lpstr>Maximum power point (MPP)</vt:lpstr>
      <vt:lpstr>Perturb &amp; Observe technique</vt:lpstr>
      <vt:lpstr>Implementation</vt:lpstr>
      <vt:lpstr>Initial MPPT implementation</vt:lpstr>
      <vt:lpstr>Initial MPPT implementation</vt:lpstr>
      <vt:lpstr>Fixed vs variable perturb step – Buck Mode</vt:lpstr>
      <vt:lpstr>Fixed vs variable perturb step – Boost Mode</vt:lpstr>
      <vt:lpstr>Converter design, change random picture</vt:lpstr>
      <vt:lpstr>Converter design, change random picture</vt:lpstr>
      <vt:lpstr>Converter design, change random picture</vt:lpstr>
      <vt:lpstr>Converter design, change random picture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Thassilo Lang</cp:lastModifiedBy>
  <cp:revision>483</cp:revision>
  <cp:lastPrinted>2017-03-09T03:48:56Z</cp:lastPrinted>
  <dcterms:created xsi:type="dcterms:W3CDTF">2016-11-10T06:07:03Z</dcterms:created>
  <dcterms:modified xsi:type="dcterms:W3CDTF">2019-01-09T17:24:24Z</dcterms:modified>
</cp:coreProperties>
</file>